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8FA"/>
    <a:srgbClr val="F16896"/>
    <a:srgbClr val="FF6699"/>
    <a:srgbClr val="2FF17E"/>
    <a:srgbClr val="00FF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9BFB-D33F-46CF-AAB0-1919502C7812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47F0-F00C-49AA-8203-87DEC1B7FB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03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647F0-F00C-49AA-8203-87DEC1B7FB2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57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647F0-F00C-49AA-8203-87DEC1B7FB2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522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647F0-F00C-49AA-8203-87DEC1B7FB2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06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647F0-F00C-49AA-8203-87DEC1B7FB2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23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647F0-F00C-49AA-8203-87DEC1B7FB2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5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EBCF-1C73-4C3A-8E76-B820911FB7CA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91CAA-09FE-4AB9-82BB-1345BE2E1E2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6882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E226D-05A5-426D-9252-9D9517B475B5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80EB8-493B-4645-B081-6EF3351565B6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56814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F65B-3AEE-4427-B35B-1EB8A0452321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9A526-76FD-4F1D-9A67-9804FF10B541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45940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7D4A-3692-4D3F-ADB9-E3B613F7A67C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94395-4E7D-481C-9038-5CD199542416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09785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7F76-4AF9-4792-9130-E4536583DC71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F5F9-AC85-46C8-81D5-1E3FF7FEDF4E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93202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35C0-ECD7-420D-BBE1-CF5F674E86FB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BC89D-C867-4F1F-80C2-A08109FB960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8940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8DB1B-406D-4A8E-AC15-A7736E705DF8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44B1C-D63B-4012-97B4-1B252CCF6F06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84463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BAFD-0B04-4A54-B2C2-897AF2B0F44A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AD2D-D5B9-41EC-90F8-82E8D3412DDD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89311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4758-654B-46BC-A545-28146AB472E2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56854-1022-4313-8A36-E4925FE8B87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8878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ADAB8-E29A-4C48-8095-06175A42AE2F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1944A-A7D3-4AFB-9799-7F7D5049BAC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6044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5112-5291-4837-8840-0D80DD8E2954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8F7DF-D7F3-482D-A0FB-015ACCD0A579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8228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E8335-53B0-4220-9421-ADD104A44AF7}" type="datetimeFigureOut">
              <a:rPr lang="fr-FR"/>
              <a:pPr>
                <a:defRPr/>
              </a:pPr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F2A177D-5A6C-4AC7-9CB6-D59AE8F50F5B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67544" y="3212976"/>
            <a:ext cx="8424936" cy="1512168"/>
          </a:xfrm>
          <a:solidFill>
            <a:srgbClr val="FFC000"/>
          </a:solidFill>
          <a:ln>
            <a:noFill/>
          </a:ln>
        </p:spPr>
        <p:txBody>
          <a:bodyPr/>
          <a:lstStyle/>
          <a:p>
            <a:r>
              <a:rPr lang="en-US" altLang="zh-TW" dirty="0" smtClean="0">
                <a:solidFill>
                  <a:srgbClr val="FFFF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2021</a:t>
            </a:r>
            <a:r>
              <a:rPr lang="en-US" altLang="zh-TW" dirty="0" smtClean="0">
                <a:solidFill>
                  <a:srgbClr val="F16896"/>
                </a:solidFill>
              </a:rPr>
              <a:t> </a:t>
            </a:r>
            <a:r>
              <a:rPr lang="zh-TW" altLang="en-US" sz="3600" dirty="0" smtClean="0">
                <a:solidFill>
                  <a:srgbClr val="0070C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五年級 </a:t>
            </a:r>
            <a:r>
              <a:rPr lang="zh-TW" altLang="en-US" sz="3600" dirty="0" smtClean="0">
                <a:solidFill>
                  <a:srgbClr val="FF6699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英文科</a:t>
            </a:r>
            <a:r>
              <a:rPr lang="zh-TW" altLang="en-US" dirty="0" smtClean="0">
                <a:solidFill>
                  <a:srgbClr val="FF6699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 </a:t>
            </a:r>
            <a:r>
              <a:rPr lang="zh-TW" altLang="en-US" sz="3600" dirty="0" smtClean="0">
                <a:solidFill>
                  <a:srgbClr val="00B05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課程計畫</a:t>
            </a:r>
            <a:endParaRPr lang="fr-FR" altLang="zh-TW" sz="3600" dirty="0" smtClean="0">
              <a:solidFill>
                <a:srgbClr val="00B05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6084168" y="5085184"/>
            <a:ext cx="2048272" cy="69954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連 偉 蓉</a:t>
            </a:r>
            <a:endParaRPr lang="fr-FR" altLang="zh-TW" dirty="0" smtClean="0">
              <a:solidFill>
                <a:schemeClr val="accent6">
                  <a:lumMod val="75000"/>
                </a:schemeClr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785813" y="404664"/>
            <a:ext cx="7758112" cy="144016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16896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教 學 計 畫</a:t>
            </a:r>
            <a:endParaRPr lang="fr-FR" altLang="zh-TW" dirty="0" smtClean="0">
              <a:solidFill>
                <a:srgbClr val="F16896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教材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: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Follow Me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!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(8)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康軒</a:t>
            </a:r>
            <a:endParaRPr lang="en-US" altLang="zh-TW" dirty="0">
              <a:solidFill>
                <a:schemeClr val="bg1">
                  <a:lumMod val="50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FF0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教學目標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: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增進</a:t>
            </a:r>
            <a:r>
              <a:rPr lang="zh-TW" altLang="en-US" dirty="0">
                <a:solidFill>
                  <a:srgbClr val="E907BE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英文</a:t>
            </a:r>
            <a:r>
              <a:rPr lang="zh-TW" altLang="en-US" b="1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聽</a:t>
            </a:r>
            <a:r>
              <a:rPr lang="zh-TW" altLang="en-US" b="1" dirty="0">
                <a:solidFill>
                  <a:srgbClr val="9A1681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說</a:t>
            </a:r>
            <a:r>
              <a:rPr lang="zh-TW" altLang="en-US" b="1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讀</a:t>
            </a:r>
            <a:r>
              <a:rPr lang="zh-TW" altLang="en-US" b="1" dirty="0">
                <a:solidFill>
                  <a:srgbClr val="00206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寫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能力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    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預計教學進度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: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每 </a:t>
            </a:r>
            <a:r>
              <a:rPr lang="zh-TW" altLang="en-US" dirty="0">
                <a:solidFill>
                  <a:srgbClr val="08A6AA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單元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en-US" altLang="zh-TW" dirty="0">
                <a:solidFill>
                  <a:srgbClr val="FFC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3</a:t>
            </a:r>
            <a:r>
              <a:rPr lang="zh-TW" altLang="en-US" dirty="0">
                <a:solidFill>
                  <a:srgbClr val="FFC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上課方式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：</a:t>
            </a:r>
            <a:r>
              <a:rPr lang="zh-TW" altLang="en-US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聽</a:t>
            </a:r>
            <a:r>
              <a:rPr lang="zh-TW" altLang="en-US" dirty="0" smtClean="0">
                <a:solidFill>
                  <a:srgbClr val="E907BE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說</a:t>
            </a:r>
            <a:r>
              <a:rPr lang="zh-TW" altLang="en-US" dirty="0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讀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寫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的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演練</a:t>
            </a:r>
            <a:endParaRPr lang="en-US" altLang="zh-TW" dirty="0">
              <a:solidFill>
                <a:schemeClr val="accent6">
                  <a:lumMod val="7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>
              <a:buNone/>
            </a:pPr>
            <a:endParaRPr lang="fr-FR" altLang="zh-TW" dirty="0" smtClean="0">
              <a:solidFill>
                <a:srgbClr val="F168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186487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16896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評 量 方 式</a:t>
            </a:r>
            <a:endParaRPr lang="fr-FR" altLang="zh-TW" dirty="0" smtClean="0">
              <a:solidFill>
                <a:srgbClr val="F16896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95537" y="1600200"/>
            <a:ext cx="8291264" cy="4525963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紙</a:t>
            </a:r>
            <a:r>
              <a:rPr lang="zh-TW" altLang="en-US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筆評量 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：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40%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(</a:t>
            </a:r>
            <a:r>
              <a:rPr lang="en-US" altLang="zh-TW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April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&amp; </a:t>
            </a:r>
            <a:r>
              <a:rPr lang="en-US" altLang="zh-TW" dirty="0" smtClean="0">
                <a:solidFill>
                  <a:srgbClr val="FFC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June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)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</a:t>
            </a: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範圍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： </a:t>
            </a:r>
            <a:r>
              <a:rPr lang="en-US" altLang="zh-TW" dirty="0">
                <a:solidFill>
                  <a:srgbClr val="FF6699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1</a:t>
            </a:r>
            <a:r>
              <a:rPr lang="en-US" altLang="zh-TW" baseline="30000" dirty="0">
                <a:solidFill>
                  <a:srgbClr val="FF6699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st</a:t>
            </a:r>
            <a:r>
              <a:rPr lang="en-US" altLang="zh-TW" dirty="0">
                <a:solidFill>
                  <a:srgbClr val="FF6699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: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 smtClean="0">
                <a:solidFill>
                  <a:srgbClr val="F16896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Unit 1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 smtClean="0">
                <a:solidFill>
                  <a:srgbClr val="F16896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– Review 1 </a:t>
            </a:r>
            <a:endParaRPr lang="en-US" altLang="zh-TW" dirty="0">
              <a:solidFill>
                <a:srgbClr val="F16896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       </a:t>
            </a:r>
            <a:r>
              <a:rPr lang="en-US" altLang="zh-TW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2</a:t>
            </a:r>
            <a:r>
              <a:rPr lang="en-US" altLang="zh-TW" baseline="30000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nd</a:t>
            </a:r>
            <a:r>
              <a:rPr lang="en-US" altLang="zh-TW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: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Unit </a:t>
            </a:r>
            <a:r>
              <a:rPr lang="en-US" altLang="zh-TW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3 – Review 2 </a:t>
            </a:r>
            <a:endParaRPr lang="en-US" altLang="zh-TW" dirty="0" smtClean="0">
              <a:solidFill>
                <a:srgbClr val="00B0F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>
              <a:solidFill>
                <a:srgbClr val="00B0F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多元評量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： 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60%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    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</a:t>
            </a:r>
            <a:r>
              <a:rPr lang="zh-TW" altLang="en-US" dirty="0" smtClean="0">
                <a:solidFill>
                  <a:srgbClr val="E907BE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口</a:t>
            </a:r>
            <a:r>
              <a:rPr lang="zh-TW" altLang="en-US" dirty="0">
                <a:solidFill>
                  <a:srgbClr val="E907BE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說</a:t>
            </a:r>
            <a:r>
              <a:rPr lang="zh-TW" altLang="en-US" dirty="0">
                <a:solidFill>
                  <a:srgbClr val="9A1681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聽力 </a:t>
            </a:r>
            <a:r>
              <a:rPr lang="en-US" altLang="zh-TW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zh-TW" altLang="en-US" dirty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作業書寫 </a:t>
            </a:r>
            <a:endParaRPr lang="en-US" altLang="zh-TW" dirty="0">
              <a:solidFill>
                <a:srgbClr val="00B05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       學習</a:t>
            </a:r>
            <a:r>
              <a:rPr lang="zh-TW" altLang="en-US" dirty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態度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(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課堂參與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表現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)</a:t>
            </a:r>
            <a:endParaRPr lang="fr-CA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16896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親 師 合 作</a:t>
            </a:r>
            <a:endParaRPr lang="zh-TW" altLang="en-US" dirty="0">
              <a:solidFill>
                <a:srgbClr val="F16896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8A6AA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b="1" dirty="0" smtClean="0">
                <a:solidFill>
                  <a:schemeClr val="bg1">
                    <a:lumMod val="50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每週</a:t>
            </a:r>
            <a:r>
              <a:rPr lang="zh-TW" altLang="en-US" b="1" dirty="0" smtClean="0">
                <a:solidFill>
                  <a:srgbClr val="08A6AA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三節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英文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課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9A1681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9A1681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二次作業 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(	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週一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：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書寫作業</a:t>
            </a:r>
            <a:endParaRPr lang="en-US" altLang="zh-TW" dirty="0" smtClean="0">
              <a:solidFill>
                <a:srgbClr val="00B05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</a:t>
            </a:r>
            <a:r>
              <a:rPr lang="en-US" altLang="zh-TW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	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</a:t>
            </a:r>
            <a:r>
              <a:rPr lang="zh-TW" altLang="en-US" dirty="0" smtClean="0">
                <a:solidFill>
                  <a:srgbClr val="F168FA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週五</a:t>
            </a:r>
            <a:r>
              <a:rPr lang="zh-TW" altLang="en-US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：</a:t>
            </a:r>
            <a:r>
              <a:rPr lang="en-US" altLang="zh-TW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聽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+</a:t>
            </a:r>
            <a:r>
              <a:rPr lang="zh-TW" altLang="en-US" dirty="0" smtClean="0">
                <a:solidFill>
                  <a:srgbClr val="FF0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讀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CD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)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    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FF0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b="1" dirty="0" smtClean="0">
                <a:solidFill>
                  <a:srgbClr val="E907BE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週五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 </a:t>
            </a:r>
            <a:r>
              <a:rPr lang="zh-TW" altLang="en-US" dirty="0">
                <a:solidFill>
                  <a:srgbClr val="0070C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單字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zh-TW" altLang="en-US" dirty="0">
                <a:solidFill>
                  <a:srgbClr val="FFC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句型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小考</a:t>
            </a:r>
            <a:endParaRPr lang="en-US" altLang="zh-TW" dirty="0" smtClean="0">
              <a:solidFill>
                <a:srgbClr val="7030A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（考卷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會</a:t>
            </a:r>
            <a:r>
              <a:rPr lang="zh-TW" altLang="en-US" dirty="0" smtClean="0">
                <a:solidFill>
                  <a:srgbClr val="FFC00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黏貼</a:t>
            </a: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週二</a:t>
            </a:r>
            <a:r>
              <a:rPr lang="en-US" altLang="zh-TW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/</a:t>
            </a:r>
            <a:r>
              <a:rPr lang="zh-TW" altLang="en-US" dirty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週四</a:t>
            </a:r>
            <a:r>
              <a:rPr lang="zh-TW" altLang="en-US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聯絡本</a:t>
            </a:r>
            <a:r>
              <a:rPr lang="zh-TW" altLang="en-US" dirty="0" smtClean="0">
                <a:solidFill>
                  <a:srgbClr val="7030A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）</a:t>
            </a:r>
            <a:endParaRPr lang="fr-CA" altLang="zh-TW" dirty="0">
              <a:solidFill>
                <a:srgbClr val="7030A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altLang="zh-TW" dirty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60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F16896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感 謝 聆 聽</a:t>
            </a:r>
            <a:endParaRPr lang="zh-TW" altLang="en-US" sz="360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zh-TW" altLang="en-US" sz="2800" dirty="0" smtClean="0">
                <a:solidFill>
                  <a:srgbClr val="F16896"/>
                </a:solidFill>
                <a:ea typeface="文鼎古印體" panose="020B0609010101010101"/>
              </a:rPr>
              <a:t>* 跨</a:t>
            </a:r>
            <a:r>
              <a:rPr lang="zh-TW" altLang="en-US" sz="2800" dirty="0">
                <a:solidFill>
                  <a:srgbClr val="F16896"/>
                </a:solidFill>
                <a:ea typeface="文鼎古印體" panose="020B0609010101010101"/>
              </a:rPr>
              <a:t>文化閱讀</a:t>
            </a:r>
            <a:endParaRPr lang="en-US" altLang="zh-TW" sz="2800" dirty="0">
              <a:solidFill>
                <a:srgbClr val="F16896"/>
              </a:solidFill>
              <a:ea typeface="文鼎古印體" panose="020B0609010101010101"/>
            </a:endParaRPr>
          </a:p>
          <a:p>
            <a:r>
              <a:rPr lang="zh-TW" altLang="en-US" sz="2800" dirty="0">
                <a:solidFill>
                  <a:srgbClr val="F16896"/>
                </a:solidFill>
                <a:ea typeface="文鼎古印體" panose="020B0609010101010101"/>
              </a:rPr>
              <a:t>       </a:t>
            </a:r>
            <a:r>
              <a:rPr lang="zh-TW" altLang="en-US" sz="2800" dirty="0" smtClean="0">
                <a:solidFill>
                  <a:srgbClr val="F16896"/>
                </a:solidFill>
                <a:ea typeface="文鼎古印體" panose="020B0609010101010101"/>
              </a:rPr>
              <a:t> 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2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 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–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 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3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ea typeface="文鼎古印體" panose="020B0609010101010101"/>
              </a:rPr>
              <a:t> </a:t>
            </a:r>
            <a:r>
              <a:rPr lang="zh-TW" altLang="en-US" sz="2800" dirty="0">
                <a:solidFill>
                  <a:srgbClr val="00B050"/>
                </a:solidFill>
                <a:ea typeface="文鼎古印體" panose="020B0609010101010101"/>
              </a:rPr>
              <a:t>本小</a:t>
            </a:r>
            <a:r>
              <a:rPr lang="zh-TW" altLang="en-US" sz="2800" dirty="0" smtClean="0">
                <a:solidFill>
                  <a:srgbClr val="00B050"/>
                </a:solidFill>
                <a:ea typeface="文鼎古印體" panose="020B0609010101010101"/>
              </a:rPr>
              <a:t>書</a:t>
            </a:r>
            <a:endParaRPr lang="en-US" altLang="zh-TW" sz="2800" dirty="0" smtClean="0">
              <a:solidFill>
                <a:srgbClr val="00B050"/>
              </a:solidFill>
              <a:ea typeface="文鼎古印體" panose="020B0609010101010101"/>
            </a:endParaRPr>
          </a:p>
          <a:p>
            <a:endParaRPr lang="en-US" altLang="zh-TW" sz="2800" dirty="0">
              <a:solidFill>
                <a:srgbClr val="00B050"/>
              </a:solidFill>
              <a:ea typeface="文鼎古印體" panose="020B0609010101010101"/>
            </a:endParaRPr>
          </a:p>
          <a:p>
            <a:r>
              <a:rPr lang="zh-TW" altLang="en-US" sz="2800" dirty="0" smtClean="0">
                <a:solidFill>
                  <a:srgbClr val="7030A0"/>
                </a:solidFill>
                <a:ea typeface="文鼎古印體" panose="020B0609010101010101"/>
              </a:rPr>
              <a:t>* 上學期末</a:t>
            </a:r>
            <a:r>
              <a:rPr lang="zh-TW" altLang="en-US" sz="2800" dirty="0" smtClean="0">
                <a:solidFill>
                  <a:srgbClr val="00B0F0"/>
                </a:solidFill>
                <a:ea typeface="文鼎古印體" panose="020B0609010101010101"/>
              </a:rPr>
              <a:t>五年級</a:t>
            </a:r>
            <a:endParaRPr lang="en-US" altLang="zh-TW" sz="2800" dirty="0" smtClean="0">
              <a:solidFill>
                <a:srgbClr val="00B0F0"/>
              </a:solidFill>
              <a:ea typeface="文鼎古印體" panose="020B0609010101010101"/>
            </a:endParaRPr>
          </a:p>
          <a:p>
            <a:r>
              <a:rPr lang="zh-TW" altLang="en-US" sz="2800" dirty="0" smtClean="0">
                <a:solidFill>
                  <a:srgbClr val="F16896"/>
                </a:solidFill>
                <a:ea typeface="文鼎古印體" panose="020B0609010101010101"/>
              </a:rPr>
              <a:t>   讀者</a:t>
            </a:r>
            <a:r>
              <a:rPr lang="zh-TW" altLang="en-US" sz="2800" dirty="0">
                <a:solidFill>
                  <a:srgbClr val="F16896"/>
                </a:solidFill>
                <a:ea typeface="文鼎古印體" panose="020B0609010101010101"/>
              </a:rPr>
              <a:t>劇場</a:t>
            </a:r>
            <a:r>
              <a:rPr lang="zh-TW" altLang="en-US" sz="2800" dirty="0" smtClean="0">
                <a:solidFill>
                  <a:srgbClr val="F16896"/>
                </a:solidFill>
                <a:ea typeface="文鼎古印體" panose="020B0609010101010101"/>
              </a:rPr>
              <a:t>比賽</a:t>
            </a:r>
            <a:endParaRPr lang="en-US" altLang="zh-TW" sz="2800" dirty="0" smtClean="0">
              <a:solidFill>
                <a:srgbClr val="F16896"/>
              </a:solidFill>
              <a:ea typeface="文鼎古印體" panose="020B0609010101010101"/>
            </a:endParaRPr>
          </a:p>
          <a:p>
            <a:endParaRPr lang="en-US" altLang="zh-TW" sz="2800" dirty="0">
              <a:solidFill>
                <a:srgbClr val="F16896"/>
              </a:solidFill>
              <a:ea typeface="文鼎古印體" panose="020B0609010101010101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solidFill>
                  <a:srgbClr val="FF0000"/>
                </a:solidFill>
                <a:ea typeface="文鼎古印體" panose="020B0609010101010101"/>
              </a:rPr>
              <a:t>   Happy</a:t>
            </a:r>
          </a:p>
          <a:p>
            <a:r>
              <a:rPr lang="en-US" altLang="zh-TW" sz="2800" dirty="0">
                <a:solidFill>
                  <a:srgbClr val="FF0000"/>
                </a:solidFill>
                <a:ea typeface="文鼎古印體" panose="020B0609010101010101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ea typeface="文鼎古印體" panose="020B0609010101010101"/>
              </a:rPr>
              <a:t>  Lantern Festival</a:t>
            </a:r>
            <a:endParaRPr lang="en-US" altLang="zh-TW" sz="2800" dirty="0">
              <a:solidFill>
                <a:srgbClr val="FF0000"/>
              </a:solidFill>
              <a:ea typeface="文鼎古印體" panose="020B0609010101010101"/>
            </a:endParaRPr>
          </a:p>
          <a:p>
            <a:endParaRPr lang="en-US" altLang="zh-TW" sz="2800" dirty="0">
              <a:solidFill>
                <a:srgbClr val="00B050"/>
              </a:solidFill>
              <a:ea typeface="文鼎古印體" panose="020B0609010101010101"/>
            </a:endParaRPr>
          </a:p>
          <a:p>
            <a:endParaRPr lang="zh-TW" altLang="en-US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76" y="3349461"/>
            <a:ext cx="3850468" cy="2887851"/>
          </a:xfr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3284"/>
            <a:ext cx="3888432" cy="29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27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115</Template>
  <TotalTime>64</TotalTime>
  <Words>154</Words>
  <Application>Microsoft Office PowerPoint</Application>
  <PresentationFormat>如螢幕大小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文鼎古印體</vt:lpstr>
      <vt:lpstr>王漢宗特圓體繁</vt:lpstr>
      <vt:lpstr>王漢宗顏楷體繁</vt:lpstr>
      <vt:lpstr>新細明體</vt:lpstr>
      <vt:lpstr>Arial</vt:lpstr>
      <vt:lpstr>Calibri</vt:lpstr>
      <vt:lpstr>Thème Office</vt:lpstr>
      <vt:lpstr>2021 五年級 英文科 課程計畫</vt:lpstr>
      <vt:lpstr>教 學 計 畫</vt:lpstr>
      <vt:lpstr>評 量 方 式</vt:lpstr>
      <vt:lpstr>親 師 合 作</vt:lpstr>
      <vt:lpstr>感 謝 聆 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五年級 英文科 課程計畫</dc:title>
  <dc:creator>user</dc:creator>
  <cp:lastModifiedBy>user</cp:lastModifiedBy>
  <cp:revision>11</cp:revision>
  <dcterms:created xsi:type="dcterms:W3CDTF">2021-01-25T04:13:02Z</dcterms:created>
  <dcterms:modified xsi:type="dcterms:W3CDTF">2021-02-24T05:45:48Z</dcterms:modified>
</cp:coreProperties>
</file>